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T Sans Narrow"/>
      <p:regular r:id="rId25"/>
      <p:bold r:id="rId26"/>
    </p:embeddedFont>
    <p:embeddedFont>
      <p:font typeface="Archivo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Narrow-bold.fntdata"/><Relationship Id="rId25" Type="http://schemas.openxmlformats.org/officeDocument/2006/relationships/font" Target="fonts/PTSansNarrow-regular.fntdata"/><Relationship Id="rId28" Type="http://schemas.openxmlformats.org/officeDocument/2006/relationships/font" Target="fonts/Archivo-bold.fntdata"/><Relationship Id="rId27" Type="http://schemas.openxmlformats.org/officeDocument/2006/relationships/font" Target="fonts/Archiv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chiv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Archivo-boldItalic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4efda5857_0_1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4efda5857_0_1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4efda5857_0_1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4efda5857_0_1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4efda5857_0_1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4efda5857_0_1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4efda5857_0_1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4efda5857_0_1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4efda5857_0_1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4efda5857_0_1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4efda5857_0_1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4efda5857_0_1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4efda5857_0_1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14efda5857_0_1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4efda5857_0_1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4efda5857_0_1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4efda5857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4efda5857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4efda5857_0_1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4efda5857_0_1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4efda5857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4efda585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4efda5857_0_1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14efda5857_0_1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4efda5857_0_1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14efda5857_0_1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4efda5857_0_1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4efda5857_0_1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4efda5857_0_1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4efda5857_0_1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4efda5857_0_1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14efda5857_0_1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4efda5857_0_1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4efda5857_0_1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4efda5857_0_1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4efda5857_0_1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TITLE_AND_BODY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>
            <p:ph idx="2" type="pic"/>
          </p:nvPr>
        </p:nvSpPr>
        <p:spPr>
          <a:xfrm>
            <a:off x="1210350" y="2258475"/>
            <a:ext cx="903600" cy="634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4" name="Google Shape;64;p13"/>
          <p:cNvSpPr/>
          <p:nvPr>
            <p:ph idx="3" type="pic"/>
          </p:nvPr>
        </p:nvSpPr>
        <p:spPr>
          <a:xfrm>
            <a:off x="1210350" y="3033200"/>
            <a:ext cx="903600" cy="634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5" name="Google Shape;65;p13"/>
          <p:cNvSpPr/>
          <p:nvPr>
            <p:ph idx="4" type="pic"/>
          </p:nvPr>
        </p:nvSpPr>
        <p:spPr>
          <a:xfrm>
            <a:off x="1210350" y="3886350"/>
            <a:ext cx="903600" cy="634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6" name="Google Shape;66;p13"/>
          <p:cNvSpPr/>
          <p:nvPr>
            <p:ph idx="5" type="pic"/>
          </p:nvPr>
        </p:nvSpPr>
        <p:spPr>
          <a:xfrm>
            <a:off x="7030050" y="2258475"/>
            <a:ext cx="903600" cy="634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7" name="Google Shape;67;p13"/>
          <p:cNvSpPr/>
          <p:nvPr>
            <p:ph idx="6" type="pic"/>
          </p:nvPr>
        </p:nvSpPr>
        <p:spPr>
          <a:xfrm>
            <a:off x="7030050" y="3033200"/>
            <a:ext cx="903600" cy="634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8" name="Google Shape;68;p13"/>
          <p:cNvSpPr/>
          <p:nvPr>
            <p:ph idx="7" type="pic"/>
          </p:nvPr>
        </p:nvSpPr>
        <p:spPr>
          <a:xfrm>
            <a:off x="7030050" y="3886350"/>
            <a:ext cx="903600" cy="634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2195900" y="1707550"/>
            <a:ext cx="2217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chivo"/>
              <a:buNone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chivo"/>
              <a:buNone/>
              <a:defRPr b="1" sz="26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chivo"/>
              <a:buNone/>
              <a:defRPr b="1" sz="26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chivo"/>
              <a:buNone/>
              <a:defRPr b="1" sz="26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chivo"/>
              <a:buNone/>
              <a:defRPr b="1" sz="26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chivo"/>
              <a:buNone/>
              <a:defRPr b="1" sz="26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chivo"/>
              <a:buNone/>
              <a:defRPr b="1" sz="26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chivo"/>
              <a:buNone/>
              <a:defRPr b="1" sz="26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chivo"/>
              <a:buNone/>
              <a:defRPr b="1" sz="2600"/>
            </a:lvl9pPr>
          </a:lstStyle>
          <a:p/>
        </p:txBody>
      </p:sp>
      <p:sp>
        <p:nvSpPr>
          <p:cNvPr id="71" name="Google Shape;71;p13"/>
          <p:cNvSpPr txBox="1"/>
          <p:nvPr>
            <p:ph idx="8" type="subTitle"/>
          </p:nvPr>
        </p:nvSpPr>
        <p:spPr>
          <a:xfrm>
            <a:off x="4726013" y="1707550"/>
            <a:ext cx="2217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chivo"/>
              <a:buNone/>
              <a:defRPr sz="2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chivo"/>
              <a:buNone/>
              <a:defRPr b="1" sz="26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chivo"/>
              <a:buNone/>
              <a:defRPr b="1" sz="26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chivo"/>
              <a:buNone/>
              <a:defRPr b="1" sz="26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chivo"/>
              <a:buNone/>
              <a:defRPr b="1" sz="26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chivo"/>
              <a:buNone/>
              <a:defRPr b="1" sz="26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chivo"/>
              <a:buNone/>
              <a:defRPr b="1" sz="26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chivo"/>
              <a:buNone/>
              <a:defRPr b="1" sz="26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chivo"/>
              <a:buNone/>
              <a:defRPr b="1" sz="2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19.xml"/><Relationship Id="rId5" Type="http://schemas.openxmlformats.org/officeDocument/2006/relationships/slide" Target="/ppt/slides/slide7.xml"/><Relationship Id="rId6" Type="http://schemas.openxmlformats.org/officeDocument/2006/relationships/slide" Target="/ppt/slides/slide11.xml"/><Relationship Id="rId7" Type="http://schemas.openxmlformats.org/officeDocument/2006/relationships/slide" Target="/ppt/slides/slide13.xml"/><Relationship Id="rId8" Type="http://schemas.openxmlformats.org/officeDocument/2006/relationships/slide" Target="/ppt/slides/slide1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ctrTitle"/>
          </p:nvPr>
        </p:nvSpPr>
        <p:spPr>
          <a:xfrm>
            <a:off x="1004150" y="1233506"/>
            <a:ext cx="7136700" cy="15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Fine-tuning a model based on 2000 drug examples</a:t>
            </a:r>
            <a:endParaRPr/>
          </a:p>
        </p:txBody>
      </p:sp>
      <p:sp>
        <p:nvSpPr>
          <p:cNvPr id="77" name="Google Shape;77;p1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Jubaida Tasnim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- Checking Job Progress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Step 4: Monitor Progress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Command: openai api fine_tunes.follow -i &lt;JOB ID&gt;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Usage: To check job status and ensure training completes successfully.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- Testing the Fine-Tuned Model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Step 5: Testing the Model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Python code to test fine-tuned model with sample drug names.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Example code snippet provided for generating predictions.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- Explanation of Code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5758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b="1" lang="en" sz="2901">
                <a:latin typeface="Arial"/>
                <a:ea typeface="Arial"/>
                <a:cs typeface="Arial"/>
                <a:sym typeface="Arial"/>
              </a:rPr>
              <a:t>Testing Explanation</a:t>
            </a:r>
            <a:r>
              <a:rPr lang="en" sz="2901">
                <a:latin typeface="Arial"/>
                <a:ea typeface="Arial"/>
                <a:cs typeface="Arial"/>
                <a:sym typeface="Arial"/>
              </a:rPr>
              <a:t>:</a:t>
            </a:r>
            <a:endParaRPr b="1" sz="2901">
              <a:latin typeface="Arial"/>
              <a:ea typeface="Arial"/>
              <a:cs typeface="Arial"/>
              <a:sym typeface="Arial"/>
            </a:endParaRPr>
          </a:p>
          <a:p>
            <a:pPr indent="-321944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Describe how each drug is classified into a malady class.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21944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Example: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21944" lvl="0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Input: Drug name prompt.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21944" lvl="0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Output: Predicted malady class based on fine-tuning.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55282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b="1" lang="en" sz="2850">
                <a:latin typeface="Arial"/>
                <a:ea typeface="Arial"/>
                <a:cs typeface="Arial"/>
                <a:sym typeface="Arial"/>
              </a:rPr>
              <a:t>Using Class Mapping</a:t>
            </a:r>
            <a:r>
              <a:rPr lang="en" sz="2850">
                <a:latin typeface="Arial"/>
                <a:ea typeface="Arial"/>
                <a:cs typeface="Arial"/>
                <a:sym typeface="Arial"/>
              </a:rPr>
              <a:t>:</a:t>
            </a:r>
            <a:endParaRPr sz="2850">
              <a:latin typeface="Arial"/>
              <a:ea typeface="Arial"/>
              <a:cs typeface="Arial"/>
              <a:sym typeface="Arial"/>
            </a:endParaRPr>
          </a:p>
          <a:p>
            <a:pPr indent="-321944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Maps numeric class outputs to malady names for interpretability.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903525"/>
            <a:ext cx="8520600" cy="3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6"/>
          <p:cNvSpPr txBox="1"/>
          <p:nvPr/>
        </p:nvSpPr>
        <p:spPr>
          <a:xfrm>
            <a:off x="331350" y="82850"/>
            <a:ext cx="848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Results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03525"/>
            <a:ext cx="4097476" cy="38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25" y="903525"/>
            <a:ext cx="4340273" cy="383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74850"/>
            <a:ext cx="8520602" cy="442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292000"/>
            <a:ext cx="8520600" cy="42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2000"/>
            <a:ext cx="4120074" cy="427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150" y="292000"/>
            <a:ext cx="4310150" cy="427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397425"/>
            <a:ext cx="8520600" cy="42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97425"/>
            <a:ext cx="8520602" cy="427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1700" y="284450"/>
            <a:ext cx="8520600" cy="44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4400"/>
            <a:ext cx="8520602" cy="446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Enhancement Ideas</a:t>
            </a:r>
            <a:endParaRPr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Future Improvements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: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Expand dataset for more diverse drug classes.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Experiment with larger models for better accuracy.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Add more detailed classifications within each malady category.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Summary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Fine-tuning approach for drug classification.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Achievements: Cost-effective, reliable model for drug-malady prediction.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Next Steps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Explore real-world application of the model in healthcare systems.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u="sng">
                <a:solidFill>
                  <a:schemeClr val="hlink"/>
                </a:solidFill>
                <a:hlinkClick action="ppaction://hlinksldjump" r:id="rId3"/>
              </a:rPr>
              <a:t>Introduction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u="sng">
                <a:solidFill>
                  <a:schemeClr val="hlink"/>
                </a:solidFill>
                <a:hlinkClick action="ppaction://hlinksldjump" r:id="rId4"/>
              </a:rPr>
              <a:t>Design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u="sng">
                <a:solidFill>
                  <a:schemeClr val="hlink"/>
                </a:solidFill>
                <a:hlinkClick action="ppaction://hlinksldjump" r:id="rId5"/>
              </a:rPr>
              <a:t>Implementation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u="sng">
                <a:solidFill>
                  <a:schemeClr val="hlink"/>
                </a:solidFill>
                <a:hlinkClick action="ppaction://hlinksldjump" r:id="rId6"/>
              </a:rPr>
              <a:t>Test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u="sng">
                <a:solidFill>
                  <a:schemeClr val="hlink"/>
                </a:solidFill>
                <a:hlinkClick action="ppaction://hlinksldjump" r:id="rId7"/>
              </a:rPr>
              <a:t>Results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u="sng">
                <a:solidFill>
                  <a:schemeClr val="hlink"/>
                </a:solidFill>
                <a:hlinkClick action="ppaction://hlinksldjump" r:id="rId8"/>
              </a:rPr>
              <a:t>Enhancement Ideas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u="sng">
                <a:solidFill>
                  <a:schemeClr val="hlink"/>
                </a:solidFill>
                <a:hlinkClick action="ppaction://hlinksldjump" r:id="rId9"/>
              </a:rPr>
              <a:t>Conclusion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Introduction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Brief overview of the project: Fine-tuning a model based on 2000 drug examples to classify drug indications.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Purpose: Explain why fine-tuning is necessary for drug classification tasks.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- Identifying and Understanding the Problems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Problem Identification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Challenge of identifying maladies based on drug names.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Need for structured data in a format suitable for model fine-tuning.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Understanding the Issue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Importance of accurate malady classification in healthcare applications.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- Investigating Possible Solutions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Explored Approaches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Considered fine-tuning models such as gpt-3.5-turbo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-0125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for cost-effectiveness and efficiency.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Need to convert raw drug data into a machine-readable JSONL format for fine-tuning.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Chosen Solution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Structured data in a prompt-completion format, with maladies assigned unique identifiers.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40"/>
              <a:t>Design - Comparing Solutions and Selecting the Best One</a:t>
            </a:r>
            <a:endParaRPr sz="3140"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Comparison of Options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Experimented with model and data configurations to achieve high classification accuracy.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b="1" lang="en" sz="1700">
                <a:latin typeface="Arial"/>
                <a:ea typeface="Arial"/>
                <a:cs typeface="Arial"/>
                <a:sym typeface="Arial"/>
              </a:rPr>
              <a:t>Final Decision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: Use a prompt-completion format with single-token classifications for efficiency.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Advantages of the Chosen Solution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Cost-effective.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Suitable for classification using a fine-tuned model.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Implementation - Preparing the Data 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-35693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b="1" lang="en" sz="5052">
                <a:latin typeface="Arial"/>
                <a:ea typeface="Arial"/>
                <a:cs typeface="Arial"/>
                <a:sym typeface="Arial"/>
              </a:rPr>
              <a:t>Step 1: Data Preparation</a:t>
            </a:r>
            <a:endParaRPr b="1" sz="5052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Conversion of XLSX data to JSONL format using Python and Pandas.</a:t>
            </a:r>
            <a:endParaRPr sz="40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Example format: {"prompt": "Drug: &lt;DRUG NAME&gt;\\nMalady:", "completion": " &lt;MALADY ID&gt;"}</a:t>
            </a:r>
            <a:endParaRPr sz="40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Assign unique identifiers to each malady (e.g., Acne: 0, Apnea: 1).</a:t>
            </a:r>
            <a:endParaRPr sz="325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5000">
                <a:latin typeface="Arial"/>
                <a:ea typeface="Arial"/>
                <a:cs typeface="Arial"/>
                <a:sym typeface="Arial"/>
              </a:rPr>
              <a:t>Key Points</a:t>
            </a:r>
            <a:r>
              <a:rPr lang="en" sz="5000">
                <a:latin typeface="Arial"/>
                <a:ea typeface="Arial"/>
                <a:cs typeface="Arial"/>
                <a:sym typeface="Arial"/>
              </a:rPr>
              <a:t>:</a:t>
            </a:r>
            <a:endParaRPr b="1" sz="50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" sz="4250">
                <a:latin typeface="Arial"/>
                <a:ea typeface="Arial"/>
                <a:cs typeface="Arial"/>
                <a:sym typeface="Arial"/>
              </a:rPr>
              <a:t>"\nMalady:" separator in prompts.</a:t>
            </a:r>
            <a:endParaRPr sz="425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" sz="4250">
                <a:latin typeface="Arial"/>
                <a:ea typeface="Arial"/>
                <a:cs typeface="Arial"/>
                <a:sym typeface="Arial"/>
              </a:rPr>
              <a:t>Single-token completions for efficient classification.</a:t>
            </a:r>
            <a:endParaRPr sz="42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Implementation - Command to Prepare Data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Step 2: Data Preparation Command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Command: openai tools fine_tunes.prepare_data -f drug_malady_data.jsonl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Explanation: Analyzes data for format and consistency, and splits into training/validation if prompted.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- Command to Train the Model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266325"/>
            <a:ext cx="8520600" cy="3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b="1" lang="en" sz="8000">
                <a:latin typeface="Arial"/>
                <a:ea typeface="Arial"/>
                <a:cs typeface="Arial"/>
                <a:sym typeface="Arial"/>
              </a:rPr>
              <a:t>Step </a:t>
            </a:r>
            <a:r>
              <a:rPr b="1" lang="en" sz="8000">
                <a:latin typeface="Arial"/>
                <a:ea typeface="Arial"/>
                <a:cs typeface="Arial"/>
                <a:sym typeface="Arial"/>
              </a:rPr>
              <a:t>3: Training the Model</a:t>
            </a:r>
            <a:endParaRPr b="1" sz="8000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5200">
                <a:latin typeface="Arial"/>
                <a:ea typeface="Arial"/>
                <a:cs typeface="Arial"/>
                <a:sym typeface="Arial"/>
              </a:rPr>
              <a:t>Command: </a:t>
            </a:r>
            <a:endParaRPr sz="52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200">
                <a:latin typeface="Arial"/>
                <a:ea typeface="Arial"/>
                <a:cs typeface="Arial"/>
                <a:sym typeface="Arial"/>
              </a:rPr>
              <a:t>openai api fine_tunes.create \</a:t>
            </a:r>
            <a:endParaRPr sz="52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200">
                <a:latin typeface="Arial"/>
                <a:ea typeface="Arial"/>
                <a:cs typeface="Arial"/>
                <a:sym typeface="Arial"/>
              </a:rPr>
              <a:t>   -t "drug_malady_data_prepared_train.jsonl" \</a:t>
            </a:r>
            <a:endParaRPr sz="52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200">
                <a:latin typeface="Arial"/>
                <a:ea typeface="Arial"/>
                <a:cs typeface="Arial"/>
                <a:sym typeface="Arial"/>
              </a:rPr>
              <a:t>   -v "drug_malady_data_prepared_valid.jsonl" \</a:t>
            </a:r>
            <a:endParaRPr sz="52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200">
                <a:latin typeface="Arial"/>
                <a:ea typeface="Arial"/>
                <a:cs typeface="Arial"/>
                <a:sym typeface="Arial"/>
              </a:rPr>
              <a:t>   -m </a:t>
            </a:r>
            <a:r>
              <a:rPr lang="en" sz="5200">
                <a:latin typeface="Arial"/>
                <a:ea typeface="Arial"/>
                <a:cs typeface="Arial"/>
                <a:sym typeface="Arial"/>
              </a:rPr>
              <a:t>gpt-3.5-turbo-0125</a:t>
            </a:r>
            <a:r>
              <a:rPr lang="en" sz="5200">
                <a:latin typeface="Arial"/>
                <a:ea typeface="Arial"/>
                <a:cs typeface="Arial"/>
                <a:sym typeface="Arial"/>
              </a:rPr>
              <a:t> \</a:t>
            </a:r>
            <a:endParaRPr sz="52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200">
                <a:latin typeface="Arial"/>
                <a:ea typeface="Arial"/>
                <a:cs typeface="Arial"/>
                <a:sym typeface="Arial"/>
              </a:rPr>
              <a:t>   --suffix "drug_malady_data"</a:t>
            </a:r>
            <a:endParaRPr sz="5200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5200">
                <a:latin typeface="Arial"/>
                <a:ea typeface="Arial"/>
                <a:cs typeface="Arial"/>
                <a:sym typeface="Arial"/>
              </a:rPr>
              <a:t>Notes</a:t>
            </a:r>
            <a:r>
              <a:rPr lang="en" sz="5200">
                <a:latin typeface="Arial"/>
                <a:ea typeface="Arial"/>
                <a:cs typeface="Arial"/>
                <a:sym typeface="Arial"/>
              </a:rPr>
              <a:t>: </a:t>
            </a:r>
            <a:endParaRPr sz="52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200">
                <a:latin typeface="Arial"/>
                <a:ea typeface="Arial"/>
                <a:cs typeface="Arial"/>
                <a:sym typeface="Arial"/>
              </a:rPr>
              <a:t>Model: gpt-3.5-turbo-0125 for cost-effectiveness.</a:t>
            </a:r>
            <a:endParaRPr sz="52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200">
                <a:latin typeface="Arial"/>
                <a:ea typeface="Arial"/>
                <a:cs typeface="Arial"/>
                <a:sym typeface="Arial"/>
              </a:rPr>
              <a:t>Suffix: “drug-malady-data” for model identification.</a:t>
            </a:r>
            <a:endParaRPr sz="52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64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48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48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